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322" r:id="rId3"/>
    <p:sldId id="335" r:id="rId4"/>
    <p:sldId id="336" r:id="rId5"/>
    <p:sldId id="337" r:id="rId6"/>
    <p:sldId id="334" r:id="rId7"/>
    <p:sldId id="333" r:id="rId8"/>
    <p:sldId id="332" r:id="rId9"/>
    <p:sldId id="301" r:id="rId10"/>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0" autoAdjust="0"/>
    <p:restoredTop sz="94580" autoAdjust="0"/>
  </p:normalViewPr>
  <p:slideViewPr>
    <p:cSldViewPr>
      <p:cViewPr varScale="1">
        <p:scale>
          <a:sx n="66" d="100"/>
          <a:sy n="66" d="100"/>
        </p:scale>
        <p:origin x="-138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08B0F-64B3-48F4-B119-A7EEF71C78D8}" type="datetimeFigureOut">
              <a:rPr lang="bg-BG" smtClean="0"/>
              <a:pPr/>
              <a:t>21.10.2018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86CE4-0821-4ADF-BE16-B6119DF44014}" type="slidenum">
              <a:rPr lang="bg-BG" smtClean="0"/>
              <a:pPr/>
              <a:t>‹#›</a:t>
            </a:fld>
            <a:endParaRPr lang="bg-BG"/>
          </a:p>
        </p:txBody>
      </p:sp>
    </p:spTree>
    <p:extLst>
      <p:ext uri="{BB962C8B-B14F-4D97-AF65-F5344CB8AC3E}">
        <p14:creationId xmlns="" xmlns:p14="http://schemas.microsoft.com/office/powerpoint/2010/main" val="970383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1143000" y="685800"/>
            <a:ext cx="4572000" cy="3429000"/>
          </a:xfrm>
          <a:ln/>
        </p:spPr>
      </p:sp>
      <p:sp>
        <p:nvSpPr>
          <p:cNvPr id="5017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7C4F8C-84D2-44CA-8E40-0BB64EC88567}" type="slidenum">
              <a:rPr lang="bg-BG" altLang="en-US" smtClean="0"/>
              <a:pPr eaLnBrk="1" hangingPunct="1"/>
              <a:t>1</a:t>
            </a:fld>
            <a:endParaRPr lang="bg-BG"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1143000" y="685800"/>
            <a:ext cx="4572000" cy="3429000"/>
          </a:xfrm>
          <a:ln/>
        </p:spPr>
      </p:sp>
      <p:sp>
        <p:nvSpPr>
          <p:cNvPr id="5017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7C4F8C-84D2-44CA-8E40-0BB64EC88567}" type="slidenum">
              <a:rPr lang="bg-BG" altLang="en-US" smtClean="0"/>
              <a:pPr eaLnBrk="1" hangingPunct="1"/>
              <a:t>8</a:t>
            </a:fld>
            <a:endParaRPr lang="bg-BG"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43000" y="685800"/>
            <a:ext cx="4572000" cy="3429000"/>
          </a:xfrm>
          <a:ln/>
        </p:spPr>
      </p:sp>
      <p:sp>
        <p:nvSpPr>
          <p:cNvPr id="6144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
        <p:nvSpPr>
          <p:cNvPr id="6144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072EB81-9B5D-48EF-ACB3-3D37756BA534}" type="slidenum">
              <a:rPr lang="bg-BG" altLang="en-US" smtClean="0"/>
              <a:pPr eaLnBrk="1" hangingPunct="1"/>
              <a:t>9</a:t>
            </a:fld>
            <a:endParaRPr lang="bg-BG"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706828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3117418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584053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911548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4181271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276724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2039112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425153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186534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335072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146656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5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61E21-10EA-452C-ABD6-CB14A26D7735}" type="datetimeFigureOut">
              <a:rPr lang="bg-BG" smtClean="0"/>
              <a:pPr/>
              <a:t>21.10.2018 г.</a:t>
            </a:fld>
            <a:endParaRPr lang="bg-B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1605812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58888" y="1628775"/>
            <a:ext cx="6834187" cy="2376488"/>
          </a:xfrm>
        </p:spPr>
        <p:txBody>
          <a:bodyPr>
            <a:noAutofit/>
          </a:bodyPr>
          <a:lstStyle/>
          <a:p>
            <a:pPr>
              <a:defRPr/>
            </a:pPr>
            <a:r>
              <a:rPr lang="en-US" sz="2400" b="1" dirty="0" smtClean="0">
                <a:solidFill>
                  <a:srgbClr val="002060"/>
                </a:solidFill>
                <a:effectLst>
                  <a:outerShdw blurRad="38100" dist="38100" dir="2700000" algn="tl">
                    <a:srgbClr val="C0C0C0"/>
                  </a:outerShdw>
                </a:effectLst>
              </a:rPr>
              <a:t>GOSCIENCE TRAINING:</a:t>
            </a:r>
            <a:br>
              <a:rPr lang="en-US" sz="2400" b="1" dirty="0" smtClean="0">
                <a:solidFill>
                  <a:srgbClr val="002060"/>
                </a:solidFill>
                <a:effectLst>
                  <a:outerShdw blurRad="38100" dist="38100" dir="2700000" algn="tl">
                    <a:srgbClr val="C0C0C0"/>
                  </a:outerShdw>
                </a:effectLst>
              </a:rPr>
            </a:br>
            <a:r>
              <a:rPr lang="en-US" sz="2400" b="1" dirty="0" smtClean="0">
                <a:solidFill>
                  <a:srgbClr val="002060"/>
                </a:solidFill>
                <a:effectLst>
                  <a:outerShdw blurRad="38100" dist="38100" dir="2700000" algn="tl">
                    <a:srgbClr val="C0C0C0"/>
                  </a:outerShdw>
                </a:effectLst>
              </a:rPr>
              <a:t>ENHANCING COMPREHENSION IN SCIENCE EDUCATION</a:t>
            </a:r>
            <a:br>
              <a:rPr lang="en-US" sz="2400" b="1" dirty="0" smtClean="0">
                <a:solidFill>
                  <a:srgbClr val="002060"/>
                </a:solidFill>
                <a:effectLst>
                  <a:outerShdw blurRad="38100" dist="38100" dir="2700000" algn="tl">
                    <a:srgbClr val="C0C0C0"/>
                  </a:outerShdw>
                </a:effectLst>
              </a:rPr>
            </a:br>
            <a:r>
              <a:rPr lang="bg-BG" altLang="en-US" sz="2400" b="1" dirty="0" smtClean="0">
                <a:solidFill>
                  <a:srgbClr val="002060"/>
                </a:solidFill>
                <a:latin typeface="Arial" charset="0"/>
              </a:rPr>
              <a:t/>
            </a:r>
            <a:br>
              <a:rPr lang="bg-BG" altLang="en-US" sz="2400" b="1" dirty="0" smtClean="0">
                <a:solidFill>
                  <a:srgbClr val="002060"/>
                </a:solidFill>
                <a:latin typeface="Arial" charset="0"/>
              </a:rPr>
            </a:br>
            <a:r>
              <a:rPr lang="bg-BG" altLang="en-US" sz="2400" b="1" dirty="0" smtClean="0">
                <a:solidFill>
                  <a:srgbClr val="002060"/>
                </a:solidFill>
                <a:latin typeface="Arial" charset="0"/>
              </a:rPr>
              <a:t/>
            </a:r>
            <a:br>
              <a:rPr lang="bg-BG" altLang="en-US" sz="2400" b="1" dirty="0" smtClean="0">
                <a:solidFill>
                  <a:srgbClr val="002060"/>
                </a:solidFill>
                <a:latin typeface="Arial" charset="0"/>
              </a:rPr>
            </a:br>
            <a:r>
              <a:rPr lang="bg-BG" altLang="en-US" sz="2400" b="1" dirty="0" smtClean="0">
                <a:solidFill>
                  <a:srgbClr val="002060"/>
                </a:solidFill>
                <a:latin typeface="Arial" charset="0"/>
              </a:rPr>
              <a:t/>
            </a:r>
            <a:br>
              <a:rPr lang="bg-BG" altLang="en-US" sz="2400" b="1" dirty="0" smtClean="0">
                <a:solidFill>
                  <a:srgbClr val="002060"/>
                </a:solidFill>
                <a:latin typeface="Arial" charset="0"/>
              </a:rPr>
            </a:br>
            <a:endParaRPr lang="bg-BG" altLang="en-US" sz="2400" b="1" dirty="0" smtClean="0">
              <a:solidFill>
                <a:srgbClr val="002060"/>
              </a:solidFill>
              <a:latin typeface="Arial" charset="0"/>
            </a:endParaRPr>
          </a:p>
        </p:txBody>
      </p:sp>
      <p:sp>
        <p:nvSpPr>
          <p:cNvPr id="3075" name="Rectangle 3"/>
          <p:cNvSpPr>
            <a:spLocks noGrp="1" noChangeArrowheads="1"/>
          </p:cNvSpPr>
          <p:nvPr>
            <p:ph type="subTitle" idx="1"/>
          </p:nvPr>
        </p:nvSpPr>
        <p:spPr>
          <a:xfrm>
            <a:off x="1403350" y="3429000"/>
            <a:ext cx="6400800" cy="2497138"/>
          </a:xfrm>
        </p:spPr>
        <p:txBody>
          <a:bodyPr/>
          <a:lstStyle/>
          <a:p>
            <a:pPr>
              <a:defRPr/>
            </a:pPr>
            <a:r>
              <a:rPr lang="lv-LV" altLang="en-US" sz="2400" b="1" dirty="0" smtClean="0">
                <a:solidFill>
                  <a:srgbClr val="33CC33"/>
                </a:solidFill>
                <a:effectLst>
                  <a:outerShdw blurRad="38100" dist="38100" dir="2700000" algn="tl">
                    <a:srgbClr val="C0C0C0"/>
                  </a:outerShdw>
                </a:effectLst>
              </a:rPr>
              <a:t>COMPREHENSION AND LITERACY IN THE CONTEXT OF SCIENCE LEARNING</a:t>
            </a:r>
            <a:endParaRPr lang="en-US" altLang="en-US" sz="2400" b="1" dirty="0" smtClean="0">
              <a:solidFill>
                <a:srgbClr val="33CC33"/>
              </a:solidFill>
              <a:effectLst>
                <a:outerShdw blurRad="38100" dist="38100" dir="2700000" algn="tl">
                  <a:srgbClr val="C0C0C0"/>
                </a:outerShdw>
              </a:effectLst>
            </a:endParaRPr>
          </a:p>
          <a:p>
            <a:pPr>
              <a:defRPr/>
            </a:pPr>
            <a:r>
              <a:rPr lang="bg-BG" sz="1800" b="1" dirty="0" smtClean="0">
                <a:solidFill>
                  <a:srgbClr val="002060"/>
                </a:solidFill>
                <a:effectLst>
                  <a:outerShdw blurRad="38100" dist="38100" dir="2700000" algn="tl">
                    <a:srgbClr val="C0C0C0"/>
                  </a:outerShdw>
                </a:effectLst>
              </a:rPr>
              <a:t> </a:t>
            </a:r>
            <a:endParaRPr lang="en-US" sz="1800" b="1" dirty="0" smtClean="0">
              <a:solidFill>
                <a:srgbClr val="002060"/>
              </a:solidFill>
              <a:effectLst>
                <a:outerShdw blurRad="38100" dist="38100" dir="2700000" algn="tl">
                  <a:srgbClr val="C0C0C0"/>
                </a:outerShdw>
              </a:effectLst>
            </a:endParaRPr>
          </a:p>
          <a:p>
            <a:pPr>
              <a:defRPr/>
            </a:pPr>
            <a:endParaRPr lang="en-US" altLang="en-US" sz="2900" b="1" dirty="0" smtClean="0">
              <a:solidFill>
                <a:srgbClr val="002060"/>
              </a:solidFill>
              <a:effectLst>
                <a:outerShdw blurRad="38100" dist="38100" dir="2700000" algn="tl">
                  <a:srgbClr val="C0C0C0"/>
                </a:outerShdw>
              </a:effectLst>
              <a:latin typeface="Garamond" pitchFamily="18" charset="0"/>
            </a:endParaRPr>
          </a:p>
          <a:p>
            <a:pPr eaLnBrk="1" hangingPunct="1">
              <a:defRPr/>
            </a:pPr>
            <a:r>
              <a:rPr lang="en-US" altLang="en-US" sz="1800" b="1" dirty="0" smtClean="0">
                <a:solidFill>
                  <a:srgbClr val="002060"/>
                </a:solidFill>
                <a:effectLst>
                  <a:outerShdw blurRad="38100" dist="38100" dir="2700000" algn="tl">
                    <a:srgbClr val="C0C0C0"/>
                  </a:outerShdw>
                </a:effectLst>
              </a:rPr>
              <a:t>22-26 October 2018, Vidin, Bulgaria</a:t>
            </a:r>
            <a:endParaRPr lang="bg-BG" altLang="en-US" sz="1800" b="1" dirty="0">
              <a:solidFill>
                <a:srgbClr val="002060"/>
              </a:solidFill>
              <a:effectLst>
                <a:outerShdw blurRad="38100" dist="38100" dir="2700000" algn="tl">
                  <a:srgbClr val="C0C0C0"/>
                </a:outerShdw>
              </a:effectLst>
            </a:endParaRPr>
          </a:p>
          <a:p>
            <a:pPr algn="r" eaLnBrk="1" hangingPunct="1">
              <a:defRPr/>
            </a:pPr>
            <a:endParaRPr lang="bg-BG" altLang="en-US" sz="1200" i="1" dirty="0" smtClean="0">
              <a:solidFill>
                <a:srgbClr val="002060"/>
              </a:solidFill>
              <a:latin typeface="Arial" charset="0"/>
            </a:endParaRPr>
          </a:p>
          <a:p>
            <a:pPr algn="r" eaLnBrk="1" hangingPunct="1">
              <a:defRPr/>
            </a:pPr>
            <a:endParaRPr lang="bg-BG" altLang="en-US" sz="1200" i="1" dirty="0" smtClean="0">
              <a:solidFill>
                <a:srgbClr val="002060"/>
              </a:solidFill>
              <a:latin typeface="Arial" charset="0"/>
            </a:endParaRPr>
          </a:p>
        </p:txBody>
      </p:sp>
      <p:sp>
        <p:nvSpPr>
          <p:cNvPr id="3076" name="Rectangle 9"/>
          <p:cNvSpPr>
            <a:spLocks noChangeArrowheads="1"/>
          </p:cNvSpPr>
          <p:nvPr/>
        </p:nvSpPr>
        <p:spPr bwMode="auto">
          <a:xfrm>
            <a:off x="0" y="0"/>
            <a:ext cx="9144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7" name="Rectangle 10"/>
          <p:cNvSpPr>
            <a:spLocks noChangeArrowheads="1"/>
          </p:cNvSpPr>
          <p:nvPr/>
        </p:nvSpPr>
        <p:spPr bwMode="auto">
          <a:xfrm>
            <a:off x="0" y="4572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sp>
        <p:nvSpPr>
          <p:cNvPr id="3078" name="Rectangle 11"/>
          <p:cNvSpPr>
            <a:spLocks noChangeArrowheads="1"/>
          </p:cNvSpPr>
          <p:nvPr/>
        </p:nvSpPr>
        <p:spPr bwMode="auto">
          <a:xfrm>
            <a:off x="0" y="11049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pic>
        <p:nvPicPr>
          <p:cNvPr id="3080" name="Picture 6"/>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486525" y="0"/>
            <a:ext cx="2657475" cy="771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26988"/>
            <a:ext cx="2176463" cy="744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Rectangle 1"/>
          <p:cNvSpPr/>
          <p:nvPr/>
        </p:nvSpPr>
        <p:spPr>
          <a:xfrm>
            <a:off x="7386" y="6488668"/>
            <a:ext cx="2863284" cy="369332"/>
          </a:xfrm>
          <a:prstGeom prst="rect">
            <a:avLst/>
          </a:prstGeom>
        </p:spPr>
        <p:txBody>
          <a:bodyPr wrap="none">
            <a:spAutoFit/>
          </a:bodyPr>
          <a:lstStyle/>
          <a:p>
            <a:r>
              <a:rPr lang="en-US" b="1" dirty="0">
                <a:solidFill>
                  <a:srgbClr val="002060"/>
                </a:solidFill>
                <a:effectLst>
                  <a:outerShdw blurRad="38100" dist="38100" dir="2700000" algn="tl">
                    <a:srgbClr val="C0C0C0"/>
                  </a:outerShdw>
                </a:effectLst>
              </a:rPr>
              <a:t>2017-1-BG01-KA201-036209</a:t>
            </a:r>
            <a:endParaRPr lang="bg-BG" b="1" dirty="0">
              <a:solidFill>
                <a:srgbClr val="002060"/>
              </a:solidFill>
              <a:effectLst>
                <a:outerShdw blurRad="38100" dist="38100" dir="2700000" algn="tl">
                  <a:srgbClr val="C0C0C0"/>
                </a:outerShdw>
              </a:effectLst>
            </a:endParaRPr>
          </a:p>
        </p:txBody>
      </p:sp>
    </p:spTree>
    <p:extLst>
      <p:ext uri="{BB962C8B-B14F-4D97-AF65-F5344CB8AC3E}">
        <p14:creationId xmlns="" xmlns:p14="http://schemas.microsoft.com/office/powerpoint/2010/main" val="268044520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pPr algn="r"/>
            <a:r>
              <a:rPr lang="en-US" sz="3600" b="1" dirty="0" smtClean="0">
                <a:solidFill>
                  <a:srgbClr val="0070C0"/>
                </a:solidFill>
              </a:rPr>
              <a:t>Defining comprehension </a:t>
            </a:r>
            <a:endParaRPr lang="bg-BG" sz="3600" b="1" dirty="0">
              <a:solidFill>
                <a:srgbClr val="0070C0"/>
              </a:solidFill>
            </a:endParaRPr>
          </a:p>
        </p:txBody>
      </p:sp>
      <p:sp>
        <p:nvSpPr>
          <p:cNvPr id="3" name="Content Placeholder 2"/>
          <p:cNvSpPr>
            <a:spLocks noGrp="1"/>
          </p:cNvSpPr>
          <p:nvPr>
            <p:ph idx="1"/>
          </p:nvPr>
        </p:nvSpPr>
        <p:spPr>
          <a:xfrm>
            <a:off x="251520" y="1196752"/>
            <a:ext cx="8568952" cy="5661248"/>
          </a:xfrm>
        </p:spPr>
        <p:txBody>
          <a:bodyPr>
            <a:normAutofit/>
          </a:bodyPr>
          <a:lstStyle/>
          <a:p>
            <a:r>
              <a:rPr lang="en-US" sz="1600" dirty="0" smtClean="0"/>
              <a:t>If we investigate the Latin root of the word comprehension we will see it means “taking together”. </a:t>
            </a:r>
            <a:endParaRPr lang="bg-BG" sz="1600" dirty="0" smtClean="0"/>
          </a:p>
          <a:p>
            <a:r>
              <a:rPr lang="en-US" sz="1600" dirty="0" smtClean="0"/>
              <a:t>What is that, which is taken together – it is about all the ideas, meanings, concepts a person is surrounded with, in order to make sense of the world a person exists in. </a:t>
            </a:r>
            <a:endParaRPr lang="bg-BG" sz="1600" dirty="0" smtClean="0"/>
          </a:p>
          <a:p>
            <a:endParaRPr lang="bg-BG" sz="1600" dirty="0" smtClean="0"/>
          </a:p>
          <a:p>
            <a:r>
              <a:rPr lang="en-US" sz="1600" dirty="0" smtClean="0"/>
              <a:t>In </a:t>
            </a:r>
            <a:r>
              <a:rPr lang="en-US" sz="1600" dirty="0" smtClean="0"/>
              <a:t>early studies comprehension was strictly </a:t>
            </a:r>
            <a:r>
              <a:rPr lang="en-US" sz="1600" b="1" dirty="0" smtClean="0">
                <a:solidFill>
                  <a:srgbClr val="0070C0"/>
                </a:solidFill>
              </a:rPr>
              <a:t>related to prior knowledge</a:t>
            </a:r>
            <a:r>
              <a:rPr lang="en-US" sz="1600" dirty="0" smtClean="0"/>
              <a:t>: </a:t>
            </a:r>
            <a:r>
              <a:rPr lang="bg-BG" sz="1600" dirty="0" smtClean="0"/>
              <a:t> </a:t>
            </a:r>
          </a:p>
          <a:p>
            <a:pPr lvl="1"/>
            <a:r>
              <a:rPr lang="en-US" sz="1600" dirty="0" smtClean="0"/>
              <a:t>We </a:t>
            </a:r>
            <a:r>
              <a:rPr lang="en-US" sz="1600" dirty="0" smtClean="0"/>
              <a:t>know that people with high amounts of prior topic knowledge comprehend text better than those with lesser amounts (see Anderson &amp; Pearson, 1984). </a:t>
            </a:r>
            <a:endParaRPr lang="bg-BG" sz="1600" dirty="0" smtClean="0"/>
          </a:p>
          <a:p>
            <a:pPr lvl="1"/>
            <a:r>
              <a:rPr lang="en-US" sz="1600" dirty="0" smtClean="0"/>
              <a:t>We </a:t>
            </a:r>
            <a:r>
              <a:rPr lang="en-US" sz="1600" dirty="0" smtClean="0"/>
              <a:t>also know that people who know more word meanings comprehend text better than those who know fewer (see Graves, 1986, for review). </a:t>
            </a:r>
            <a:endParaRPr lang="bg-BG" sz="1600" dirty="0" smtClean="0"/>
          </a:p>
          <a:p>
            <a:r>
              <a:rPr lang="en-US" sz="1600" dirty="0" smtClean="0"/>
              <a:t>Definitions are also </a:t>
            </a:r>
            <a:r>
              <a:rPr lang="en-US" sz="1600" b="1" dirty="0" smtClean="0">
                <a:solidFill>
                  <a:srgbClr val="0070C0"/>
                </a:solidFill>
              </a:rPr>
              <a:t>related to the means and type of information a person perceives</a:t>
            </a:r>
            <a:r>
              <a:rPr lang="en-US" sz="1600" dirty="0" smtClean="0"/>
              <a:t> like: </a:t>
            </a:r>
            <a:endParaRPr lang="bg-BG" sz="1600" dirty="0" smtClean="0"/>
          </a:p>
          <a:p>
            <a:pPr lvl="1"/>
            <a:r>
              <a:rPr lang="en-US" sz="1600" dirty="0" smtClean="0"/>
              <a:t>“Comprehension is the process of simultaneously extracting and constructing meaning through interaction and involvement with written language” (about reading comprehension, Rand Corporation, Reading Study Group, 2002). </a:t>
            </a:r>
            <a:endParaRPr lang="bg-BG" sz="1600" dirty="0" smtClean="0"/>
          </a:p>
          <a:p>
            <a:pPr lvl="1"/>
            <a:r>
              <a:rPr lang="en-US" sz="1600" dirty="0" smtClean="0"/>
              <a:t>“Comprehension is the act or fact of grasping the meaning, nature, or importance of particular object or information”. (about</a:t>
            </a:r>
            <a:r>
              <a:rPr lang="bg-BG" sz="1600" dirty="0" smtClean="0"/>
              <a:t> understanding by a research subject of information disclosed orally or in writing</a:t>
            </a:r>
            <a:r>
              <a:rPr lang="en-US" sz="1600" dirty="0" smtClean="0"/>
              <a:t>)</a:t>
            </a:r>
            <a:r>
              <a:rPr lang="bg-BG" sz="1600" dirty="0" smtClean="0"/>
              <a:t>.</a:t>
            </a:r>
          </a:p>
          <a:p>
            <a:r>
              <a:rPr lang="en-GB" sz="1600" dirty="0" smtClean="0"/>
              <a:t>Also it is about </a:t>
            </a:r>
            <a:r>
              <a:rPr lang="en-GB" sz="1600" b="1" dirty="0" smtClean="0">
                <a:solidFill>
                  <a:srgbClr val="0070C0"/>
                </a:solidFill>
              </a:rPr>
              <a:t>how successful we are in interacting with others</a:t>
            </a:r>
            <a:r>
              <a:rPr lang="en-GB" sz="1600" dirty="0" smtClean="0"/>
              <a:t>: </a:t>
            </a:r>
            <a:endParaRPr lang="bg-BG" sz="1600" dirty="0" smtClean="0"/>
          </a:p>
          <a:p>
            <a:pPr lvl="1"/>
            <a:r>
              <a:rPr lang="en-GB" sz="1600" dirty="0" smtClean="0"/>
              <a:t>“</a:t>
            </a:r>
            <a:r>
              <a:rPr lang="en-GB" sz="1600" dirty="0" smtClean="0"/>
              <a:t>Comprehension is the ability to find, evaluate, compare, manage the received information and pass it to others”</a:t>
            </a:r>
            <a:r>
              <a:rPr lang="bg-BG" sz="1600" dirty="0" smtClean="0"/>
              <a:t> (Weber</a:t>
            </a:r>
            <a:r>
              <a:rPr lang="en-US" sz="1600" dirty="0" smtClean="0"/>
              <a:t> and</a:t>
            </a:r>
            <a:r>
              <a:rPr lang="bg-BG" sz="1600" dirty="0" smtClean="0"/>
              <a:t> Johnson</a:t>
            </a:r>
            <a:r>
              <a:rPr lang="en-US" sz="1600" dirty="0" smtClean="0"/>
              <a:t>, 2000</a:t>
            </a:r>
            <a:r>
              <a:rPr lang="bg-BG" sz="1600" dirty="0" smtClean="0"/>
              <a:t>)</a:t>
            </a:r>
            <a:r>
              <a:rPr lang="en-US" sz="1600" dirty="0" smtClean="0"/>
              <a:t>.</a:t>
            </a:r>
            <a:endParaRPr lang="bg-BG" sz="1600" dirty="0" smtClean="0"/>
          </a:p>
          <a:p>
            <a:endParaRPr lang="bg-BG" sz="1600" dirty="0"/>
          </a:p>
        </p:txBody>
      </p:sp>
    </p:spTree>
    <p:extLst>
      <p:ext uri="{BB962C8B-B14F-4D97-AF65-F5344CB8AC3E}">
        <p14:creationId xmlns="" xmlns:p14="http://schemas.microsoft.com/office/powerpoint/2010/main" val="3622807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pPr algn="r"/>
            <a:r>
              <a:rPr lang="en-US" sz="3600" b="1" dirty="0" smtClean="0">
                <a:solidFill>
                  <a:srgbClr val="0070C0"/>
                </a:solidFill>
              </a:rPr>
              <a:t>Defining comprehension </a:t>
            </a:r>
            <a:endParaRPr lang="bg-BG" sz="3600" b="1" dirty="0">
              <a:solidFill>
                <a:srgbClr val="0070C0"/>
              </a:solidFill>
            </a:endParaRPr>
          </a:p>
        </p:txBody>
      </p:sp>
      <p:sp>
        <p:nvSpPr>
          <p:cNvPr id="3" name="Content Placeholder 2"/>
          <p:cNvSpPr>
            <a:spLocks noGrp="1"/>
          </p:cNvSpPr>
          <p:nvPr>
            <p:ph idx="1"/>
          </p:nvPr>
        </p:nvSpPr>
        <p:spPr>
          <a:xfrm>
            <a:off x="251520" y="1196752"/>
            <a:ext cx="8568952" cy="5661248"/>
          </a:xfrm>
        </p:spPr>
        <p:txBody>
          <a:bodyPr>
            <a:normAutofit/>
          </a:bodyPr>
          <a:lstStyle/>
          <a:p>
            <a:pPr>
              <a:buNone/>
            </a:pPr>
            <a:r>
              <a:rPr lang="en-US" sz="2400" dirty="0" smtClean="0">
                <a:solidFill>
                  <a:srgbClr val="C00000"/>
                </a:solidFill>
              </a:rPr>
              <a:t>Comprehension and memory</a:t>
            </a:r>
            <a:r>
              <a:rPr lang="en-US" sz="2400" dirty="0" smtClean="0"/>
              <a:t>: </a:t>
            </a:r>
          </a:p>
          <a:p>
            <a:r>
              <a:rPr lang="en-US" sz="2400" dirty="0" smtClean="0"/>
              <a:t>It is important to point out that the process of comprehension is not a sole process. It is related to all the neuropsychological processes active in a human’s brain for the recognition, processing and use of the information we receive in a specific context we are put in.  </a:t>
            </a:r>
            <a:endParaRPr lang="en-US" sz="2400" dirty="0" smtClean="0"/>
          </a:p>
          <a:p>
            <a:r>
              <a:rPr lang="en-US" sz="2400" dirty="0" smtClean="0"/>
              <a:t>Actually </a:t>
            </a:r>
            <a:r>
              <a:rPr lang="en-US" sz="2400" dirty="0" smtClean="0"/>
              <a:t>comprehension is closely related to memory. </a:t>
            </a:r>
            <a:r>
              <a:rPr lang="bg-BG" sz="2400" dirty="0" smtClean="0"/>
              <a:t>Comprehension and memory have a long history of study in psychology and are impossible to separate from one another.  </a:t>
            </a:r>
            <a:endParaRPr lang="en-US" sz="2400" dirty="0" smtClean="0"/>
          </a:p>
          <a:p>
            <a:r>
              <a:rPr lang="en-US" sz="2400" b="1" dirty="0" smtClean="0">
                <a:solidFill>
                  <a:srgbClr val="0070C0"/>
                </a:solidFill>
              </a:rPr>
              <a:t>M</a:t>
            </a:r>
            <a:r>
              <a:rPr lang="bg-BG" sz="2400" b="1" dirty="0" smtClean="0">
                <a:solidFill>
                  <a:srgbClr val="0070C0"/>
                </a:solidFill>
              </a:rPr>
              <a:t>emory </a:t>
            </a:r>
            <a:r>
              <a:rPr lang="bg-BG" sz="2400" b="1" dirty="0" smtClean="0">
                <a:solidFill>
                  <a:srgbClr val="0070C0"/>
                </a:solidFill>
              </a:rPr>
              <a:t>may be seen as an inevitable, albeit imperfect, by-product of normal comprehension (Craik &amp; Lockhart, 1972). </a:t>
            </a:r>
            <a:endParaRPr lang="en-US" sz="2400" b="1" dirty="0" smtClean="0">
              <a:solidFill>
                <a:srgbClr val="0070C0"/>
              </a:solidFill>
            </a:endParaRPr>
          </a:p>
          <a:p>
            <a:r>
              <a:rPr lang="bg-BG" sz="2400" dirty="0" smtClean="0">
                <a:solidFill>
                  <a:srgbClr val="C00000"/>
                </a:solidFill>
              </a:rPr>
              <a:t>How </a:t>
            </a:r>
            <a:r>
              <a:rPr lang="bg-BG" sz="2400" dirty="0" smtClean="0">
                <a:solidFill>
                  <a:srgbClr val="C00000"/>
                </a:solidFill>
              </a:rPr>
              <a:t>we comprehend something has implications for how it is remembered, and what is remembered is in large part a function of what was initially understood</a:t>
            </a:r>
            <a:r>
              <a:rPr lang="bg-BG" sz="2400" dirty="0" smtClean="0">
                <a:solidFill>
                  <a:srgbClr val="C00000"/>
                </a:solidFill>
              </a:rPr>
              <a:t>.</a:t>
            </a:r>
            <a:endParaRPr lang="en-US" sz="2400" dirty="0" smtClean="0">
              <a:solidFill>
                <a:srgbClr val="C00000"/>
              </a:solidFill>
            </a:endParaRPr>
          </a:p>
          <a:p>
            <a:endParaRPr lang="bg-BG" sz="1600" dirty="0" smtClean="0">
              <a:solidFill>
                <a:srgbClr val="C00000"/>
              </a:solidFill>
            </a:endParaRPr>
          </a:p>
          <a:p>
            <a:endParaRPr lang="bg-BG" sz="1600" dirty="0"/>
          </a:p>
        </p:txBody>
      </p:sp>
    </p:spTree>
    <p:extLst>
      <p:ext uri="{BB962C8B-B14F-4D97-AF65-F5344CB8AC3E}">
        <p14:creationId xmlns="" xmlns:p14="http://schemas.microsoft.com/office/powerpoint/2010/main" val="3622807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pPr algn="r"/>
            <a:r>
              <a:rPr lang="en-US" sz="3600" b="1" dirty="0" smtClean="0">
                <a:solidFill>
                  <a:srgbClr val="0070C0"/>
                </a:solidFill>
              </a:rPr>
              <a:t>Defining </a:t>
            </a:r>
            <a:r>
              <a:rPr lang="en-US" sz="3600" b="1" dirty="0" smtClean="0">
                <a:solidFill>
                  <a:srgbClr val="0070C0"/>
                </a:solidFill>
              </a:rPr>
              <a:t>comprehension: memory as a cognitive process </a:t>
            </a:r>
            <a:endParaRPr lang="bg-BG" sz="3600" b="1" dirty="0">
              <a:solidFill>
                <a:srgbClr val="0070C0"/>
              </a:solidFill>
            </a:endParaRPr>
          </a:p>
        </p:txBody>
      </p:sp>
      <p:sp>
        <p:nvSpPr>
          <p:cNvPr id="3" name="Content Placeholder 2"/>
          <p:cNvSpPr>
            <a:spLocks noGrp="1"/>
          </p:cNvSpPr>
          <p:nvPr>
            <p:ph idx="1"/>
          </p:nvPr>
        </p:nvSpPr>
        <p:spPr>
          <a:xfrm>
            <a:off x="251520" y="1196752"/>
            <a:ext cx="8568952" cy="5661248"/>
          </a:xfrm>
        </p:spPr>
        <p:txBody>
          <a:bodyPr>
            <a:normAutofit fontScale="70000" lnSpcReduction="20000"/>
          </a:bodyPr>
          <a:lstStyle/>
          <a:p>
            <a:pPr>
              <a:buNone/>
            </a:pPr>
            <a:r>
              <a:rPr lang="en-US" sz="2400" dirty="0" smtClean="0"/>
              <a:t>Memory </a:t>
            </a:r>
            <a:r>
              <a:rPr lang="bg-BG" sz="2400" dirty="0" smtClean="0"/>
              <a:t>involve</a:t>
            </a:r>
            <a:r>
              <a:rPr lang="en-US" sz="2400" dirty="0" smtClean="0"/>
              <a:t>s </a:t>
            </a:r>
            <a:r>
              <a:rPr lang="bg-BG" sz="2400" dirty="0" smtClean="0"/>
              <a:t>of </a:t>
            </a:r>
            <a:r>
              <a:rPr lang="bg-BG" sz="2400" dirty="0" smtClean="0"/>
              <a:t>different activities</a:t>
            </a:r>
            <a:r>
              <a:rPr lang="en-US" sz="2400" dirty="0" smtClean="0"/>
              <a:t>:</a:t>
            </a:r>
            <a:endParaRPr lang="bg-BG" sz="2400" dirty="0" smtClean="0"/>
          </a:p>
          <a:p>
            <a:pPr lvl="0"/>
            <a:r>
              <a:rPr lang="el-GR" sz="2400" b="1" dirty="0" smtClean="0">
                <a:solidFill>
                  <a:srgbClr val="C00000"/>
                </a:solidFill>
              </a:rPr>
              <a:t>Learning</a:t>
            </a:r>
            <a:r>
              <a:rPr lang="el-GR" sz="2400" b="1" dirty="0" smtClean="0"/>
              <a:t>: </a:t>
            </a:r>
            <a:r>
              <a:rPr lang="el-GR" sz="2400" dirty="0" smtClean="0"/>
              <a:t>This is the first stage of </a:t>
            </a:r>
            <a:r>
              <a:rPr lang="el-GR" sz="2400" dirty="0" smtClean="0"/>
              <a:t>memory</a:t>
            </a:r>
            <a:r>
              <a:rPr lang="en-US" sz="2400" dirty="0" smtClean="0"/>
              <a:t>: knowing about the concept. </a:t>
            </a:r>
            <a:endParaRPr lang="bg-BG" sz="2400" dirty="0" smtClean="0"/>
          </a:p>
          <a:p>
            <a:pPr lvl="0"/>
            <a:r>
              <a:rPr lang="el-GR" sz="2400" b="1" dirty="0" smtClean="0">
                <a:solidFill>
                  <a:srgbClr val="C00000"/>
                </a:solidFill>
              </a:rPr>
              <a:t>Retention</a:t>
            </a:r>
            <a:r>
              <a:rPr lang="el-GR" sz="2400" dirty="0" smtClean="0"/>
              <a:t>: Retention is the process of retaining in mind what is learnt or experienced in the past. The learnt material must be retained in order to make progress in our learning. Psychologists are of the opinion that the learnt material will be retained in the brain in the form of neural traces called ‘memory traces’, or ‘engrams’, or ‘neurograms’. When good learning takes place – clear engrams are formed, so that they remain for long time and can be remembered by activation of these traces whenever necessary. </a:t>
            </a:r>
            <a:endParaRPr lang="bg-BG" sz="2400" dirty="0" smtClean="0"/>
          </a:p>
          <a:p>
            <a:pPr lvl="0"/>
            <a:r>
              <a:rPr lang="el-GR" sz="2400" b="1" dirty="0" smtClean="0">
                <a:solidFill>
                  <a:srgbClr val="C00000"/>
                </a:solidFill>
              </a:rPr>
              <a:t>Remembering</a:t>
            </a:r>
            <a:r>
              <a:rPr lang="el-GR" sz="2400" dirty="0" smtClean="0"/>
              <a:t>:  It is the process of bringing back the stored or retained information to the conscious level. This may be understood by activities such as recalling, recognising, relearning and reconstruction.</a:t>
            </a:r>
            <a:endParaRPr lang="bg-BG" sz="2400" dirty="0" smtClean="0"/>
          </a:p>
          <a:p>
            <a:pPr lvl="0"/>
            <a:r>
              <a:rPr lang="el-GR" sz="2400" b="1" dirty="0" smtClean="0">
                <a:solidFill>
                  <a:srgbClr val="C00000"/>
                </a:solidFill>
              </a:rPr>
              <a:t>Recalling</a:t>
            </a:r>
            <a:r>
              <a:rPr lang="el-GR" sz="2400" dirty="0" smtClean="0"/>
              <a:t>:  Recalling is the process of reproducing the past experiences that are not present. For example, recalling answers in the examination hall.</a:t>
            </a:r>
            <a:endParaRPr lang="bg-BG" sz="2400" dirty="0" smtClean="0"/>
          </a:p>
          <a:p>
            <a:pPr lvl="0"/>
            <a:r>
              <a:rPr lang="el-GR" sz="2400" b="1" dirty="0" smtClean="0">
                <a:solidFill>
                  <a:srgbClr val="C00000"/>
                </a:solidFill>
              </a:rPr>
              <a:t>Recognising</a:t>
            </a:r>
            <a:r>
              <a:rPr lang="el-GR" sz="2400" dirty="0" smtClean="0"/>
              <a:t>: It is to recognise a person seen earlier, or the original items seen earlier, from among the items of the same class or category which they are mixed-up.</a:t>
            </a:r>
            <a:endParaRPr lang="bg-BG" sz="2400" dirty="0" smtClean="0"/>
          </a:p>
          <a:p>
            <a:pPr lvl="0"/>
            <a:r>
              <a:rPr lang="el-GR" sz="2400" b="1" dirty="0" smtClean="0">
                <a:solidFill>
                  <a:srgbClr val="C00000"/>
                </a:solidFill>
              </a:rPr>
              <a:t>Relearning</a:t>
            </a:r>
            <a:r>
              <a:rPr lang="el-GR" sz="2400" dirty="0" smtClean="0"/>
              <a:t>: Relearning is also known as saving method. Because we measure retention in terms of saving in the number of repetition or the time required to relearn the assignment. The difference between the amount of time or trials required for original learning and the one required for relearning indicates the amount of retention. </a:t>
            </a:r>
            <a:endParaRPr lang="bg-BG" sz="2400" dirty="0" smtClean="0"/>
          </a:p>
          <a:p>
            <a:pPr lvl="0"/>
            <a:r>
              <a:rPr lang="el-GR" sz="2400" b="1" dirty="0" smtClean="0">
                <a:solidFill>
                  <a:srgbClr val="C00000"/>
                </a:solidFill>
              </a:rPr>
              <a:t>Reconstruction</a:t>
            </a:r>
            <a:r>
              <a:rPr lang="el-GR" sz="2400" dirty="0" smtClean="0"/>
              <a:t>: Reconstruction is otherwise called rearrangement. Here the material to learn will be presented in a particular order and then the items will be jumbled up or shuffled thoroughly and presented to the individual to rearrange them in the original order in which it was presented.</a:t>
            </a:r>
            <a:endParaRPr lang="bg-BG" sz="2400" dirty="0" smtClean="0"/>
          </a:p>
          <a:p>
            <a:endParaRPr lang="bg-BG" sz="1600" dirty="0" smtClean="0">
              <a:solidFill>
                <a:srgbClr val="C00000"/>
              </a:solidFill>
            </a:endParaRPr>
          </a:p>
          <a:p>
            <a:endParaRPr lang="bg-BG" sz="1600" dirty="0"/>
          </a:p>
        </p:txBody>
      </p:sp>
    </p:spTree>
    <p:extLst>
      <p:ext uri="{BB962C8B-B14F-4D97-AF65-F5344CB8AC3E}">
        <p14:creationId xmlns="" xmlns:p14="http://schemas.microsoft.com/office/powerpoint/2010/main" val="3622807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pPr algn="r"/>
            <a:r>
              <a:rPr lang="en-US" sz="3600" b="1" dirty="0" smtClean="0">
                <a:solidFill>
                  <a:srgbClr val="0070C0"/>
                </a:solidFill>
              </a:rPr>
              <a:t>Defining </a:t>
            </a:r>
            <a:r>
              <a:rPr lang="en-US" sz="3600" b="1" dirty="0" smtClean="0">
                <a:solidFill>
                  <a:srgbClr val="0070C0"/>
                </a:solidFill>
              </a:rPr>
              <a:t>comprehension</a:t>
            </a:r>
            <a:endParaRPr lang="bg-BG" sz="3600" b="1" dirty="0">
              <a:solidFill>
                <a:srgbClr val="0070C0"/>
              </a:solidFill>
            </a:endParaRPr>
          </a:p>
        </p:txBody>
      </p:sp>
      <p:sp>
        <p:nvSpPr>
          <p:cNvPr id="3" name="Content Placeholder 2"/>
          <p:cNvSpPr>
            <a:spLocks noGrp="1"/>
          </p:cNvSpPr>
          <p:nvPr>
            <p:ph idx="1"/>
          </p:nvPr>
        </p:nvSpPr>
        <p:spPr>
          <a:xfrm>
            <a:off x="251520" y="1196752"/>
            <a:ext cx="8568952" cy="5661248"/>
          </a:xfrm>
        </p:spPr>
        <p:txBody>
          <a:bodyPr>
            <a:normAutofit/>
          </a:bodyPr>
          <a:lstStyle/>
          <a:p>
            <a:r>
              <a:rPr lang="bg-BG" sz="1800" dirty="0" smtClean="0"/>
              <a:t>During the comprehension process, memory comes into play as incoming perceptual inputs are connected to past knowledge or experience to construct an understanding of the </a:t>
            </a:r>
            <a:r>
              <a:rPr lang="en-US" sz="1800" dirty="0" smtClean="0"/>
              <a:t>incoming information</a:t>
            </a:r>
            <a:r>
              <a:rPr lang="bg-BG" sz="1800" dirty="0" smtClean="0"/>
              <a:t>.  </a:t>
            </a:r>
            <a:endParaRPr lang="en-US" sz="1800" dirty="0" smtClean="0"/>
          </a:p>
          <a:p>
            <a:r>
              <a:rPr lang="bg-BG" sz="1800" dirty="0" smtClean="0"/>
              <a:t>This </a:t>
            </a:r>
            <a:r>
              <a:rPr lang="bg-BG" sz="1800" dirty="0" smtClean="0"/>
              <a:t>constructed memory representation then can be used as a reference for interpreting future experience. </a:t>
            </a:r>
            <a:endParaRPr lang="en-US" sz="1800" dirty="0" smtClean="0"/>
          </a:p>
          <a:p>
            <a:r>
              <a:rPr lang="bg-BG" sz="1800" dirty="0" smtClean="0"/>
              <a:t>This </a:t>
            </a:r>
            <a:r>
              <a:rPr lang="bg-BG" sz="1800" dirty="0" smtClean="0"/>
              <a:t>continuing interaction of comprehension and memory impacts many experiences, including memory for events, remembering whether something we know came from a </a:t>
            </a:r>
            <a:r>
              <a:rPr lang="en-US" sz="1800" dirty="0" smtClean="0"/>
              <a:t>book</a:t>
            </a:r>
            <a:r>
              <a:rPr lang="bg-BG" sz="1800" dirty="0" smtClean="0"/>
              <a:t> or real life, and constructing worldviews based on </a:t>
            </a:r>
            <a:r>
              <a:rPr lang="en-US" sz="1800" dirty="0" smtClean="0"/>
              <a:t>the</a:t>
            </a:r>
            <a:r>
              <a:rPr lang="bg-BG" sz="1800" dirty="0" smtClean="0"/>
              <a:t> input</a:t>
            </a:r>
            <a:r>
              <a:rPr lang="bg-BG" sz="1800" dirty="0" smtClean="0"/>
              <a:t>.</a:t>
            </a:r>
            <a:endParaRPr lang="en-US" sz="1800" dirty="0" smtClean="0"/>
          </a:p>
          <a:p>
            <a:r>
              <a:rPr lang="en-US" sz="1800" dirty="0" smtClean="0">
                <a:solidFill>
                  <a:srgbClr val="00B050"/>
                </a:solidFill>
              </a:rPr>
              <a:t>It is all about activation of background knowledge and construction of cognitive representations (Situation Models</a:t>
            </a:r>
            <a:r>
              <a:rPr lang="en-US" sz="1800" dirty="0" smtClean="0">
                <a:solidFill>
                  <a:srgbClr val="00B050"/>
                </a:solidFill>
              </a:rPr>
              <a:t>).</a:t>
            </a:r>
          </a:p>
          <a:p>
            <a:r>
              <a:rPr lang="bg-BG" sz="1800" dirty="0" smtClean="0"/>
              <a:t>Activation of prior knowledge is effected of the domain-specific prior knowledge. </a:t>
            </a:r>
            <a:endParaRPr lang="en-US" sz="1800" dirty="0" smtClean="0"/>
          </a:p>
          <a:p>
            <a:r>
              <a:rPr lang="en-US" sz="1800" dirty="0" smtClean="0"/>
              <a:t>Emotional evaluation of information.</a:t>
            </a:r>
          </a:p>
          <a:p>
            <a:pPr>
              <a:buNone/>
            </a:pPr>
            <a:r>
              <a:rPr lang="en-US" sz="1800" dirty="0" smtClean="0"/>
              <a:t>	Based </a:t>
            </a:r>
            <a:r>
              <a:rPr lang="en-US" sz="1800" dirty="0" smtClean="0"/>
              <a:t>on the above the definition for comprehension with which we work in the </a:t>
            </a:r>
            <a:r>
              <a:rPr lang="en-US" sz="1800" dirty="0" err="1" smtClean="0"/>
              <a:t>GoScience</a:t>
            </a:r>
            <a:r>
              <a:rPr lang="en-US" sz="1800" dirty="0" smtClean="0"/>
              <a:t> project is the following: </a:t>
            </a:r>
            <a:endParaRPr lang="bg-BG" sz="1800" dirty="0" smtClean="0"/>
          </a:p>
          <a:p>
            <a:r>
              <a:rPr lang="en-US" sz="1800" b="1" dirty="0" smtClean="0">
                <a:solidFill>
                  <a:srgbClr val="C00000"/>
                </a:solidFill>
              </a:rPr>
              <a:t>“Comprehension is the process of simultaneously extracting and constructing meaning through interaction with visual/oral and/or written information evaluating and processing it in such a way that allows the person to pass this information to others.”</a:t>
            </a:r>
            <a:endParaRPr lang="bg-BG" sz="1800" dirty="0">
              <a:solidFill>
                <a:srgbClr val="C00000"/>
              </a:solidFill>
            </a:endParaRPr>
          </a:p>
        </p:txBody>
      </p:sp>
    </p:spTree>
    <p:extLst>
      <p:ext uri="{BB962C8B-B14F-4D97-AF65-F5344CB8AC3E}">
        <p14:creationId xmlns="" xmlns:p14="http://schemas.microsoft.com/office/powerpoint/2010/main" val="3622807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smtClean="0">
                <a:solidFill>
                  <a:srgbClr val="0070C0"/>
                </a:solidFill>
              </a:rPr>
              <a:t>Need of coherence of the educational content with the comprehension model of students </a:t>
            </a:r>
            <a:endParaRPr lang="bg-BG" sz="3200" b="1" dirty="0">
              <a:solidFill>
                <a:srgbClr val="0070C0"/>
              </a:solidFill>
            </a:endParaRPr>
          </a:p>
        </p:txBody>
      </p:sp>
      <p:sp>
        <p:nvSpPr>
          <p:cNvPr id="3" name="Content Placeholder 2"/>
          <p:cNvSpPr>
            <a:spLocks noGrp="1"/>
          </p:cNvSpPr>
          <p:nvPr>
            <p:ph idx="1"/>
          </p:nvPr>
        </p:nvSpPr>
        <p:spPr>
          <a:xfrm>
            <a:off x="457200" y="1772816"/>
            <a:ext cx="8229600" cy="4353347"/>
          </a:xfrm>
        </p:spPr>
        <p:txBody>
          <a:bodyPr>
            <a:normAutofit fontScale="62500" lnSpcReduction="20000"/>
          </a:bodyPr>
          <a:lstStyle/>
          <a:p>
            <a:r>
              <a:rPr lang="en-US" dirty="0" smtClean="0"/>
              <a:t>The ability to comprehend is probably one of the most important abilities of people. Comprehension can be worked on, developed, improved as any other ability we have. </a:t>
            </a:r>
            <a:endParaRPr lang="en-US" dirty="0" smtClean="0"/>
          </a:p>
          <a:p>
            <a:endParaRPr lang="en-US" dirty="0" smtClean="0"/>
          </a:p>
          <a:p>
            <a:r>
              <a:rPr lang="en-US" dirty="0" smtClean="0"/>
              <a:t>Crucial </a:t>
            </a:r>
            <a:r>
              <a:rPr lang="en-US" dirty="0" smtClean="0"/>
              <a:t>for the education process, since it is responsible for the most difficult task - </a:t>
            </a:r>
            <a:r>
              <a:rPr lang="en-US" dirty="0" smtClean="0">
                <a:solidFill>
                  <a:srgbClr val="00B050"/>
                </a:solidFill>
              </a:rPr>
              <a:t>to pass on particular agreements, different notions, processes and concepts not as a formal text, but in a manner that these notions and concepts find their place among other concepts already </a:t>
            </a:r>
            <a:r>
              <a:rPr lang="en-US" dirty="0" smtClean="0">
                <a:solidFill>
                  <a:srgbClr val="00B050"/>
                </a:solidFill>
              </a:rPr>
              <a:t>existing </a:t>
            </a:r>
            <a:r>
              <a:rPr lang="en-US" dirty="0" smtClean="0">
                <a:solidFill>
                  <a:srgbClr val="00B050"/>
                </a:solidFill>
              </a:rPr>
              <a:t>in the students knowledge database, relate to them and most of all be understood in a way, which will allow them to be further applied in everyday life</a:t>
            </a:r>
            <a:r>
              <a:rPr lang="en-US" dirty="0" smtClean="0">
                <a:solidFill>
                  <a:srgbClr val="00B050"/>
                </a:solidFill>
              </a:rPr>
              <a:t>.</a:t>
            </a:r>
          </a:p>
          <a:p>
            <a:endParaRPr lang="en-US" dirty="0" smtClean="0">
              <a:solidFill>
                <a:srgbClr val="00B050"/>
              </a:solidFill>
            </a:endParaRPr>
          </a:p>
          <a:p>
            <a:r>
              <a:rPr lang="en-US" dirty="0" smtClean="0"/>
              <a:t>Comprehension </a:t>
            </a:r>
            <a:r>
              <a:rPr lang="en-US" dirty="0" smtClean="0"/>
              <a:t>gives us access to know about the world around us. Our way to be and to behave is deeply influenced by our perception and how we comprehend the information that surrounds us.</a:t>
            </a:r>
            <a:endParaRPr lang="bg-BG" dirty="0" smtClean="0"/>
          </a:p>
          <a:p>
            <a:endParaRPr lang="bg-BG" dirty="0"/>
          </a:p>
        </p:txBody>
      </p:sp>
    </p:spTree>
    <p:extLst>
      <p:ext uri="{BB962C8B-B14F-4D97-AF65-F5344CB8AC3E}">
        <p14:creationId xmlns="" xmlns:p14="http://schemas.microsoft.com/office/powerpoint/2010/main" val="3622807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smtClean="0">
                <a:solidFill>
                  <a:srgbClr val="0070C0"/>
                </a:solidFill>
              </a:rPr>
              <a:t>Need of coherence of the educational content with the comprehension model of students </a:t>
            </a:r>
            <a:endParaRPr lang="bg-BG" sz="3200" b="1" dirty="0">
              <a:solidFill>
                <a:srgbClr val="0070C0"/>
              </a:solidFill>
            </a:endParaRPr>
          </a:p>
        </p:txBody>
      </p:sp>
      <p:sp>
        <p:nvSpPr>
          <p:cNvPr id="3" name="Content Placeholder 2"/>
          <p:cNvSpPr>
            <a:spLocks noGrp="1"/>
          </p:cNvSpPr>
          <p:nvPr>
            <p:ph idx="1"/>
          </p:nvPr>
        </p:nvSpPr>
        <p:spPr>
          <a:xfrm>
            <a:off x="457200" y="1556792"/>
            <a:ext cx="8229600" cy="4569371"/>
          </a:xfrm>
        </p:spPr>
        <p:txBody>
          <a:bodyPr>
            <a:normAutofit fontScale="62500" lnSpcReduction="20000"/>
          </a:bodyPr>
          <a:lstStyle/>
          <a:p>
            <a:r>
              <a:rPr lang="en-US" dirty="0" smtClean="0"/>
              <a:t>Science is a discipline that relies heavily on students' ability to understand new terms and concepts. </a:t>
            </a:r>
            <a:endParaRPr lang="en-US" dirty="0" smtClean="0"/>
          </a:p>
          <a:p>
            <a:r>
              <a:rPr lang="en-US" dirty="0" smtClean="0"/>
              <a:t>Additionally </a:t>
            </a:r>
            <a:r>
              <a:rPr lang="en-US" dirty="0" smtClean="0"/>
              <a:t>students may have </a:t>
            </a:r>
            <a:r>
              <a:rPr lang="en-US" dirty="0" smtClean="0"/>
              <a:t>trouble:</a:t>
            </a:r>
          </a:p>
          <a:p>
            <a:pPr lvl="1"/>
            <a:r>
              <a:rPr lang="en-US" dirty="0" smtClean="0"/>
              <a:t>Understanding </a:t>
            </a:r>
            <a:r>
              <a:rPr lang="en-US" dirty="0" smtClean="0"/>
              <a:t>how science information is displayed and organized (such as in figures, diagrams, graphs, and drawings); </a:t>
            </a:r>
            <a:endParaRPr lang="en-US" dirty="0" smtClean="0"/>
          </a:p>
          <a:p>
            <a:pPr lvl="1"/>
            <a:r>
              <a:rPr lang="en-US" dirty="0" smtClean="0"/>
              <a:t>Deal with </a:t>
            </a:r>
            <a:r>
              <a:rPr lang="en-US" dirty="0" smtClean="0"/>
              <a:t>technical or specialized vocabulary to convey scientific ideas and concepts; </a:t>
            </a:r>
            <a:endParaRPr lang="en-US" dirty="0" smtClean="0"/>
          </a:p>
          <a:p>
            <a:pPr lvl="1"/>
            <a:r>
              <a:rPr lang="en-US" dirty="0" smtClean="0"/>
              <a:t>Understanding </a:t>
            </a:r>
            <a:r>
              <a:rPr lang="en-US" dirty="0" smtClean="0"/>
              <a:t>the syntactic structures used to express complex scientific processes and concepts. </a:t>
            </a:r>
            <a:endParaRPr lang="bg-BG" dirty="0" smtClean="0"/>
          </a:p>
          <a:p>
            <a:r>
              <a:rPr lang="en-US" dirty="0" smtClean="0">
                <a:solidFill>
                  <a:srgbClr val="00B050"/>
                </a:solidFill>
              </a:rPr>
              <a:t>The problem is that no matter how close teachers try to be to the conscious, cognitive and thinking models of </a:t>
            </a:r>
            <a:r>
              <a:rPr lang="en-US" dirty="0" smtClean="0">
                <a:solidFill>
                  <a:srgbClr val="00B050"/>
                </a:solidFill>
              </a:rPr>
              <a:t>students they </a:t>
            </a:r>
            <a:r>
              <a:rPr lang="en-US" dirty="0" smtClean="0">
                <a:solidFill>
                  <a:srgbClr val="00B050"/>
                </a:solidFill>
              </a:rPr>
              <a:t>usually fail for the fact that the neurological connections in their brains, their experience and knowledge, are very different from these of the kids. </a:t>
            </a:r>
            <a:endParaRPr lang="en-US" dirty="0" smtClean="0">
              <a:solidFill>
                <a:srgbClr val="00B050"/>
              </a:solidFill>
            </a:endParaRPr>
          </a:p>
          <a:p>
            <a:r>
              <a:rPr lang="en-US" dirty="0" smtClean="0"/>
              <a:t>Introducing </a:t>
            </a:r>
            <a:r>
              <a:rPr lang="en-US" dirty="0" smtClean="0"/>
              <a:t>new scientific language to students can cause considerable confusion, particularly when the students may have established a different understanding of the terms from their everyday use. </a:t>
            </a:r>
            <a:endParaRPr lang="en-US" dirty="0" smtClean="0"/>
          </a:p>
        </p:txBody>
      </p:sp>
    </p:spTree>
    <p:extLst>
      <p:ext uri="{BB962C8B-B14F-4D97-AF65-F5344CB8AC3E}">
        <p14:creationId xmlns="" xmlns:p14="http://schemas.microsoft.com/office/powerpoint/2010/main" val="3622807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827584" y="1988840"/>
            <a:ext cx="7920880" cy="2713038"/>
          </a:xfrm>
        </p:spPr>
        <p:txBody>
          <a:bodyPr>
            <a:normAutofit fontScale="70000" lnSpcReduction="20000"/>
          </a:bodyPr>
          <a:lstStyle/>
          <a:p>
            <a:pPr>
              <a:defRPr/>
            </a:pPr>
            <a:r>
              <a:rPr lang="en-US" altLang="en-US" sz="6600" b="1" i="1" dirty="0" smtClean="0">
                <a:solidFill>
                  <a:srgbClr val="002060"/>
                </a:solidFill>
                <a:effectLst>
                  <a:outerShdw blurRad="38100" dist="38100" dir="2700000" algn="tl">
                    <a:srgbClr val="C0C0C0"/>
                  </a:outerShdw>
                </a:effectLst>
                <a:latin typeface="Arial" charset="0"/>
              </a:rPr>
              <a:t>GOSCIENCE.EU</a:t>
            </a:r>
          </a:p>
          <a:p>
            <a:pPr>
              <a:defRPr/>
            </a:pPr>
            <a:endParaRPr lang="en-US" altLang="en-US" sz="6600" b="1" i="1" dirty="0" smtClean="0">
              <a:solidFill>
                <a:srgbClr val="002060"/>
              </a:solidFill>
              <a:effectLst>
                <a:outerShdw blurRad="38100" dist="38100" dir="2700000" algn="tl">
                  <a:srgbClr val="C0C0C0"/>
                </a:outerShdw>
              </a:effectLst>
              <a:latin typeface="Arial" charset="0"/>
            </a:endParaRPr>
          </a:p>
          <a:p>
            <a:pPr>
              <a:defRPr/>
            </a:pPr>
            <a:r>
              <a:rPr lang="en-US" altLang="en-US" sz="6600" b="1" i="1" dirty="0" smtClean="0">
                <a:solidFill>
                  <a:srgbClr val="002060"/>
                </a:solidFill>
                <a:effectLst>
                  <a:outerShdw blurRad="38100" dist="38100" dir="2700000" algn="tl">
                    <a:srgbClr val="C0C0C0"/>
                  </a:outerShdw>
                </a:effectLst>
                <a:latin typeface="Arial" charset="0"/>
              </a:rPr>
              <a:t>https://www.facebook.com/goscienceproject/</a:t>
            </a:r>
          </a:p>
          <a:p>
            <a:pPr>
              <a:defRPr/>
            </a:pPr>
            <a:endParaRPr lang="bg-BG" altLang="en-US" sz="1200" i="1" dirty="0" smtClean="0">
              <a:solidFill>
                <a:srgbClr val="002060"/>
              </a:solidFill>
              <a:latin typeface="Arial" charset="0"/>
            </a:endParaRPr>
          </a:p>
          <a:p>
            <a:pPr algn="r" eaLnBrk="1" hangingPunct="1">
              <a:defRPr/>
            </a:pPr>
            <a:endParaRPr lang="bg-BG" altLang="en-US" sz="1200" i="1" dirty="0" smtClean="0">
              <a:solidFill>
                <a:schemeClr val="accent4">
                  <a:lumMod val="50000"/>
                </a:schemeClr>
              </a:solidFill>
              <a:latin typeface="Arial" charset="0"/>
            </a:endParaRPr>
          </a:p>
        </p:txBody>
      </p:sp>
      <p:sp>
        <p:nvSpPr>
          <p:cNvPr id="3076" name="Rectangle 9"/>
          <p:cNvSpPr>
            <a:spLocks noChangeArrowheads="1"/>
          </p:cNvSpPr>
          <p:nvPr/>
        </p:nvSpPr>
        <p:spPr bwMode="auto">
          <a:xfrm>
            <a:off x="0" y="0"/>
            <a:ext cx="9144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7" name="Rectangle 10"/>
          <p:cNvSpPr>
            <a:spLocks noChangeArrowheads="1"/>
          </p:cNvSpPr>
          <p:nvPr/>
        </p:nvSpPr>
        <p:spPr bwMode="auto">
          <a:xfrm>
            <a:off x="0" y="4572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sp>
        <p:nvSpPr>
          <p:cNvPr id="3078" name="Rectangle 11"/>
          <p:cNvSpPr>
            <a:spLocks noChangeArrowheads="1"/>
          </p:cNvSpPr>
          <p:nvPr/>
        </p:nvSpPr>
        <p:spPr bwMode="auto">
          <a:xfrm>
            <a:off x="0" y="11049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pic>
        <p:nvPicPr>
          <p:cNvPr id="3080" name="Picture 6"/>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486525" y="0"/>
            <a:ext cx="2657475" cy="771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26988"/>
            <a:ext cx="2176463" cy="744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Rectangle 1"/>
          <p:cNvSpPr/>
          <p:nvPr/>
        </p:nvSpPr>
        <p:spPr>
          <a:xfrm>
            <a:off x="7386" y="6488668"/>
            <a:ext cx="2863284" cy="369332"/>
          </a:xfrm>
          <a:prstGeom prst="rect">
            <a:avLst/>
          </a:prstGeom>
        </p:spPr>
        <p:txBody>
          <a:bodyPr wrap="none">
            <a:spAutoFit/>
          </a:bodyPr>
          <a:lstStyle/>
          <a:p>
            <a:r>
              <a:rPr lang="en-US" b="1" dirty="0">
                <a:solidFill>
                  <a:schemeClr val="accent4">
                    <a:lumMod val="50000"/>
                  </a:schemeClr>
                </a:solidFill>
                <a:effectLst>
                  <a:outerShdw blurRad="38100" dist="38100" dir="2700000" algn="tl">
                    <a:srgbClr val="C0C0C0"/>
                  </a:outerShdw>
                </a:effectLst>
              </a:rPr>
              <a:t>2017-1-BG01-KA201-036209</a:t>
            </a:r>
            <a:endParaRPr lang="bg-BG" b="1" dirty="0">
              <a:solidFill>
                <a:schemeClr val="accent4">
                  <a:lumMod val="50000"/>
                </a:schemeClr>
              </a:solidFill>
              <a:effectLst>
                <a:outerShdw blurRad="38100" dist="38100" dir="2700000" algn="tl">
                  <a:srgbClr val="C0C0C0"/>
                </a:outerShdw>
              </a:effectLst>
            </a:endParaRPr>
          </a:p>
        </p:txBody>
      </p:sp>
    </p:spTree>
    <p:extLst>
      <p:ext uri="{BB962C8B-B14F-4D97-AF65-F5344CB8AC3E}">
        <p14:creationId xmlns="" xmlns:p14="http://schemas.microsoft.com/office/powerpoint/2010/main" val="312781486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p:txBody>
          <a:bodyPr/>
          <a:lstStyle/>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3200" b="1" dirty="0" smtClean="0">
              <a:solidFill>
                <a:schemeClr val="accent4">
                  <a:lumMod val="50000"/>
                </a:schemeClr>
              </a:solidFill>
              <a:latin typeface="Arial" charset="0"/>
            </a:endParaRPr>
          </a:p>
          <a:p>
            <a:pPr algn="ctr" eaLnBrk="1" hangingPunct="1">
              <a:buFont typeface="Wingdings" pitchFamily="2" charset="2"/>
              <a:buNone/>
              <a:defRPr/>
            </a:pPr>
            <a:r>
              <a:rPr lang="en-US" altLang="en-US" sz="3200" b="1" dirty="0" smtClean="0">
                <a:solidFill>
                  <a:srgbClr val="002060"/>
                </a:solidFill>
                <a:latin typeface="+mj-lt"/>
              </a:rPr>
              <a:t>Thank you for your attention</a:t>
            </a:r>
            <a:r>
              <a:rPr lang="bg-BG" altLang="en-US" sz="3200" b="1" dirty="0" smtClean="0">
                <a:solidFill>
                  <a:srgbClr val="002060"/>
                </a:solidFill>
                <a:latin typeface="+mj-lt"/>
              </a:rPr>
              <a:t>!</a:t>
            </a:r>
            <a:endParaRPr lang="en-US" altLang="en-US" sz="3200" b="1" dirty="0" smtClean="0">
              <a:solidFill>
                <a:srgbClr val="002060"/>
              </a:solidFill>
              <a:latin typeface="+mj-lt"/>
            </a:endParaRPr>
          </a:p>
          <a:p>
            <a:pPr algn="ctr" eaLnBrk="1" hangingPunct="1">
              <a:buFont typeface="Wingdings" pitchFamily="2" charset="2"/>
              <a:buNone/>
              <a:defRPr/>
            </a:pPr>
            <a:endParaRPr lang="en-US" altLang="en-US" sz="3200" b="1" dirty="0" smtClean="0">
              <a:solidFill>
                <a:srgbClr val="002060"/>
              </a:solidFill>
              <a:latin typeface="+mj-lt"/>
            </a:endParaRPr>
          </a:p>
          <a:p>
            <a:pPr algn="ctr" eaLnBrk="1" hangingPunct="1">
              <a:buFont typeface="Wingdings" pitchFamily="2" charset="2"/>
              <a:buNone/>
              <a:defRPr/>
            </a:pPr>
            <a:endParaRPr lang="en-US" altLang="en-US" sz="3200" b="1" dirty="0" smtClean="0">
              <a:solidFill>
                <a:srgbClr val="002060"/>
              </a:solidFill>
              <a:latin typeface="+mj-lt"/>
            </a:endParaRPr>
          </a:p>
          <a:p>
            <a:pPr algn="ctr" eaLnBrk="1" hangingPunct="1">
              <a:buFont typeface="Wingdings" pitchFamily="2" charset="2"/>
              <a:buNone/>
              <a:defRPr/>
            </a:pPr>
            <a:endParaRPr lang="en-US" altLang="en-US" sz="1000" b="1" dirty="0" smtClean="0">
              <a:solidFill>
                <a:srgbClr val="002060"/>
              </a:solidFill>
              <a:latin typeface="+mj-lt"/>
            </a:endParaRPr>
          </a:p>
          <a:p>
            <a:pPr marL="0" indent="0" algn="ctr">
              <a:buFont typeface="Wingdings" pitchFamily="2" charset="2"/>
              <a:buNone/>
              <a:defRPr/>
            </a:pPr>
            <a:r>
              <a:rPr lang="bg-BG" sz="1000" dirty="0" smtClean="0">
                <a:solidFill>
                  <a:srgbClr val="002060"/>
                </a:solidFill>
                <a:latin typeface="Arial" charset="0"/>
                <a:cs typeface="Arial" charset="0"/>
              </a:rPr>
              <a:t>„</a:t>
            </a:r>
            <a:r>
              <a:rPr lang="en-US" sz="1000" dirty="0" smtClean="0">
                <a:solidFill>
                  <a:srgbClr val="002060"/>
                </a:solidFill>
                <a:latin typeface="Arial" charset="0"/>
                <a:cs typeface="Arial" charset="0"/>
              </a:rPr>
              <a:t>This project has been funded with support from the European Commission.</a:t>
            </a:r>
          </a:p>
          <a:p>
            <a:pPr marL="0" indent="0" algn="ctr">
              <a:buFont typeface="Wingdings" pitchFamily="2" charset="2"/>
              <a:buNone/>
              <a:defRPr/>
            </a:pPr>
            <a:r>
              <a:rPr lang="en-US" sz="1000" dirty="0" smtClean="0">
                <a:solidFill>
                  <a:srgbClr val="002060"/>
                </a:solidFill>
                <a:latin typeface="Arial" charset="0"/>
                <a:cs typeface="Arial" charset="0"/>
              </a:rPr>
              <a:t>This publication [communication] reflects the views only of the author, and the</a:t>
            </a:r>
          </a:p>
          <a:p>
            <a:pPr marL="0" indent="0" algn="ctr">
              <a:buFont typeface="Wingdings" pitchFamily="2" charset="2"/>
              <a:buNone/>
              <a:defRPr/>
            </a:pPr>
            <a:r>
              <a:rPr lang="en-US" sz="1000" dirty="0" smtClean="0">
                <a:solidFill>
                  <a:srgbClr val="002060"/>
                </a:solidFill>
                <a:latin typeface="Arial" charset="0"/>
                <a:cs typeface="Arial" charset="0"/>
              </a:rPr>
              <a:t>Commission cannot be held responsible for any use which may be made of the</a:t>
            </a:r>
          </a:p>
          <a:p>
            <a:pPr marL="0" indent="0" algn="ctr">
              <a:buFont typeface="Wingdings" pitchFamily="2" charset="2"/>
              <a:buNone/>
              <a:defRPr/>
            </a:pPr>
            <a:r>
              <a:rPr lang="en-US" sz="1000" dirty="0" smtClean="0">
                <a:solidFill>
                  <a:srgbClr val="002060"/>
                </a:solidFill>
                <a:latin typeface="Arial" charset="0"/>
                <a:cs typeface="Arial" charset="0"/>
              </a:rPr>
              <a:t>information contained therein</a:t>
            </a:r>
            <a:r>
              <a:rPr lang="bg-BG" sz="1000" dirty="0" smtClean="0">
                <a:solidFill>
                  <a:srgbClr val="002060"/>
                </a:solidFill>
                <a:latin typeface="Arial" charset="0"/>
                <a:cs typeface="Arial" charset="0"/>
              </a:rPr>
              <a:t>.”</a:t>
            </a:r>
          </a:p>
          <a:p>
            <a:pPr algn="ctr" eaLnBrk="1" hangingPunct="1">
              <a:buFont typeface="Wingdings" pitchFamily="2" charset="2"/>
              <a:buNone/>
              <a:defRPr/>
            </a:pPr>
            <a:endParaRPr lang="bg-BG" altLang="en-US" sz="3200" b="1" dirty="0" smtClean="0">
              <a:solidFill>
                <a:schemeClr val="accent4">
                  <a:lumMod val="50000"/>
                </a:schemeClr>
              </a:solidFill>
              <a:latin typeface="+mj-lt"/>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p:txBody>
      </p:sp>
    </p:spTree>
    <p:extLst>
      <p:ext uri="{BB962C8B-B14F-4D97-AF65-F5344CB8AC3E}">
        <p14:creationId xmlns="" xmlns:p14="http://schemas.microsoft.com/office/powerpoint/2010/main" val="712749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699</TotalTime>
  <Words>1234</Words>
  <Application>Microsoft Office PowerPoint</Application>
  <PresentationFormat>On-screen Show (4:3)</PresentationFormat>
  <Paragraphs>75</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GOSCIENCE TRAINING: ENHANCING COMPREHENSION IN SCIENCE EDUCATION    </vt:lpstr>
      <vt:lpstr>Defining comprehension </vt:lpstr>
      <vt:lpstr>Defining comprehension </vt:lpstr>
      <vt:lpstr>Defining comprehension: memory as a cognitive process </vt:lpstr>
      <vt:lpstr>Defining comprehension</vt:lpstr>
      <vt:lpstr>Need of coherence of the educational content with the comprehension model of students </vt:lpstr>
      <vt:lpstr>Need of coherence of the educational content with the comprehension model of students </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Honor</cp:lastModifiedBy>
  <cp:revision>63</cp:revision>
  <dcterms:created xsi:type="dcterms:W3CDTF">2017-12-12T08:54:23Z</dcterms:created>
  <dcterms:modified xsi:type="dcterms:W3CDTF">2018-10-21T10:49:21Z</dcterms:modified>
</cp:coreProperties>
</file>